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61" r:id="rId6"/>
    <p:sldId id="259" r:id="rId7"/>
    <p:sldId id="262" r:id="rId8"/>
    <p:sldId id="263" r:id="rId9"/>
    <p:sldId id="266" r:id="rId10"/>
    <p:sldId id="264" r:id="rId11"/>
    <p:sldId id="265"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6"/>
    <p:restoredTop sz="94613"/>
  </p:normalViewPr>
  <p:slideViewPr>
    <p:cSldViewPr snapToGrid="0" snapToObjects="1">
      <p:cViewPr>
        <p:scale>
          <a:sx n="100" d="100"/>
          <a:sy n="100" d="100"/>
        </p:scale>
        <p:origin x="97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11/18/15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11/18/15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9" Type="http://schemas.openxmlformats.org/officeDocument/2006/relationships/image" Target="../media/image28.png"/><Relationship Id="rId20" Type="http://schemas.openxmlformats.org/officeDocument/2006/relationships/image" Target="../media/image39.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jpg"/><Relationship Id="rId13" Type="http://schemas.openxmlformats.org/officeDocument/2006/relationships/image" Target="../media/image32.jpg"/><Relationship Id="rId14" Type="http://schemas.openxmlformats.org/officeDocument/2006/relationships/image" Target="../media/image33.png"/><Relationship Id="rId15" Type="http://schemas.openxmlformats.org/officeDocument/2006/relationships/image" Target="../media/image34.jp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jpg"/><Relationship Id="rId8"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1.mov"/><Relationship Id="rId2" Type="http://schemas.openxmlformats.org/officeDocument/2006/relationships/video" Target="../media/media1.mov"/></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8295" y="899260"/>
            <a:ext cx="7197726" cy="2421464"/>
          </a:xfrm>
        </p:spPr>
        <p:txBody>
          <a:bodyPr/>
          <a:lstStyle/>
          <a:p>
            <a:pPr algn="ctr"/>
            <a:r>
              <a:rPr lang="en-US" dirty="0" smtClean="0"/>
              <a:t>Thermal Image Pin Recognition</a:t>
            </a:r>
            <a:endParaRPr lang="en-US" dirty="0"/>
          </a:p>
        </p:txBody>
      </p:sp>
      <p:sp>
        <p:nvSpPr>
          <p:cNvPr id="3" name="Subtitle 2"/>
          <p:cNvSpPr>
            <a:spLocks noGrp="1"/>
          </p:cNvSpPr>
          <p:nvPr>
            <p:ph type="subTitle" idx="1"/>
          </p:nvPr>
        </p:nvSpPr>
        <p:spPr>
          <a:xfrm>
            <a:off x="2058295" y="3869363"/>
            <a:ext cx="7197726" cy="1405467"/>
          </a:xfrm>
        </p:spPr>
        <p:txBody>
          <a:bodyPr>
            <a:normAutofit fontScale="92500" lnSpcReduction="10000"/>
          </a:bodyPr>
          <a:lstStyle/>
          <a:p>
            <a:pPr algn="ctr"/>
            <a:r>
              <a:rPr lang="en-US" dirty="0" smtClean="0"/>
              <a:t>Eric Romero &amp; Justin Guerra</a:t>
            </a:r>
          </a:p>
          <a:p>
            <a:pPr algn="ctr"/>
            <a:r>
              <a:rPr lang="en-US" dirty="0"/>
              <a:t>COSC </a:t>
            </a:r>
            <a:r>
              <a:rPr lang="en-US" dirty="0" smtClean="0"/>
              <a:t>4590</a:t>
            </a:r>
          </a:p>
          <a:p>
            <a:pPr algn="ctr"/>
            <a:r>
              <a:rPr lang="en-US" dirty="0" smtClean="0"/>
              <a:t>Digital </a:t>
            </a:r>
            <a:r>
              <a:rPr lang="en-US" dirty="0"/>
              <a:t>Image Processing and </a:t>
            </a:r>
            <a:r>
              <a:rPr lang="en-US" dirty="0" smtClean="0"/>
              <a:t>Computer </a:t>
            </a:r>
            <a:r>
              <a:rPr lang="en-US" dirty="0"/>
              <a:t>Vision Fall </a:t>
            </a:r>
            <a:r>
              <a:rPr lang="en-US" dirty="0" smtClean="0"/>
              <a:t>2015</a:t>
            </a:r>
          </a:p>
          <a:p>
            <a:pPr algn="ctr"/>
            <a:r>
              <a:rPr lang="en-US" dirty="0" smtClean="0"/>
              <a:t>Dr</a:t>
            </a:r>
            <a:r>
              <a:rPr lang="en-US" dirty="0"/>
              <a:t>. Maryam </a:t>
            </a:r>
            <a:r>
              <a:rPr lang="en-US" dirty="0" err="1"/>
              <a:t>Rahnemoonfar</a:t>
            </a:r>
            <a:endParaRPr lang="en-US" dirty="0"/>
          </a:p>
        </p:txBody>
      </p:sp>
    </p:spTree>
    <p:extLst>
      <p:ext uri="{BB962C8B-B14F-4D97-AF65-F5344CB8AC3E}">
        <p14:creationId xmlns:p14="http://schemas.microsoft.com/office/powerpoint/2010/main" val="12199790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15" y="95250"/>
            <a:ext cx="10131425" cy="1456267"/>
          </a:xfrm>
        </p:spPr>
        <p:txBody>
          <a:bodyPr/>
          <a:lstStyle/>
          <a:p>
            <a:r>
              <a:rPr lang="en-US" dirty="0" smtClean="0"/>
              <a:t>contributions – Eric (complete)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36" y="1441325"/>
            <a:ext cx="5524500" cy="20574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36" y="4060725"/>
            <a:ext cx="3543300" cy="17653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186" y="4949725"/>
            <a:ext cx="3644900" cy="17526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9830" y="3371849"/>
            <a:ext cx="3339429" cy="3330476"/>
          </a:xfrm>
          <a:prstGeom prst="rect">
            <a:avLst/>
          </a:prstGeom>
        </p:spPr>
      </p:pic>
      <p:sp>
        <p:nvSpPr>
          <p:cNvPr id="8" name="TextBox 7"/>
          <p:cNvSpPr txBox="1"/>
          <p:nvPr/>
        </p:nvSpPr>
        <p:spPr>
          <a:xfrm>
            <a:off x="233136" y="3595059"/>
            <a:ext cx="3413114" cy="369332"/>
          </a:xfrm>
          <a:prstGeom prst="rect">
            <a:avLst/>
          </a:prstGeom>
          <a:noFill/>
        </p:spPr>
        <p:txBody>
          <a:bodyPr wrap="none" rtlCol="0">
            <a:spAutoFit/>
          </a:bodyPr>
          <a:lstStyle/>
          <a:p>
            <a:r>
              <a:rPr lang="en-US" smtClean="0"/>
              <a:t>Calculate the mean values of ROIs </a:t>
            </a:r>
            <a:endParaRPr lang="en-US"/>
          </a:p>
        </p:txBody>
      </p:sp>
      <p:sp>
        <p:nvSpPr>
          <p:cNvPr id="9" name="TextBox 8"/>
          <p:cNvSpPr txBox="1"/>
          <p:nvPr/>
        </p:nvSpPr>
        <p:spPr>
          <a:xfrm>
            <a:off x="1250848" y="1071993"/>
            <a:ext cx="3560718" cy="369332"/>
          </a:xfrm>
          <a:prstGeom prst="rect">
            <a:avLst/>
          </a:prstGeom>
          <a:noFill/>
        </p:spPr>
        <p:txBody>
          <a:bodyPr wrap="none" rtlCol="0">
            <a:spAutoFit/>
          </a:bodyPr>
          <a:lstStyle/>
          <a:p>
            <a:r>
              <a:rPr lang="en-US" dirty="0" smtClean="0"/>
              <a:t>Create ROI regions within </a:t>
            </a:r>
            <a:r>
              <a:rPr lang="en-US" smtClean="0"/>
              <a:t>the image</a:t>
            </a:r>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0973" y="703817"/>
            <a:ext cx="4051300" cy="2298700"/>
          </a:xfrm>
          <a:prstGeom prst="rect">
            <a:avLst/>
          </a:prstGeom>
        </p:spPr>
      </p:pic>
      <p:sp>
        <p:nvSpPr>
          <p:cNvPr id="11" name="TextBox 10"/>
          <p:cNvSpPr txBox="1"/>
          <p:nvPr/>
        </p:nvSpPr>
        <p:spPr>
          <a:xfrm>
            <a:off x="4674647" y="4580393"/>
            <a:ext cx="2165978" cy="369332"/>
          </a:xfrm>
          <a:prstGeom prst="rect">
            <a:avLst/>
          </a:prstGeom>
          <a:noFill/>
        </p:spPr>
        <p:txBody>
          <a:bodyPr wrap="none" rtlCol="0">
            <a:spAutoFit/>
          </a:bodyPr>
          <a:lstStyle/>
          <a:p>
            <a:r>
              <a:rPr lang="en-US" dirty="0" smtClean="0"/>
              <a:t>Sort the </a:t>
            </a:r>
            <a:r>
              <a:rPr lang="en-US" smtClean="0"/>
              <a:t>mean values</a:t>
            </a:r>
            <a:endParaRPr lang="en-US"/>
          </a:p>
        </p:txBody>
      </p:sp>
      <p:sp>
        <p:nvSpPr>
          <p:cNvPr id="12" name="TextBox 11"/>
          <p:cNvSpPr txBox="1"/>
          <p:nvPr/>
        </p:nvSpPr>
        <p:spPr>
          <a:xfrm>
            <a:off x="7164388" y="334485"/>
            <a:ext cx="4384470" cy="369332"/>
          </a:xfrm>
          <a:prstGeom prst="rect">
            <a:avLst/>
          </a:prstGeom>
          <a:noFill/>
        </p:spPr>
        <p:txBody>
          <a:bodyPr wrap="none" rtlCol="0">
            <a:spAutoFit/>
          </a:bodyPr>
          <a:lstStyle/>
          <a:p>
            <a:r>
              <a:rPr lang="en-US" dirty="0" smtClean="0"/>
              <a:t>Returning ROIs with the highest </a:t>
            </a:r>
            <a:r>
              <a:rPr lang="en-US" smtClean="0"/>
              <a:t>mean values</a:t>
            </a:r>
            <a:endParaRPr lang="en-US" dirty="0"/>
          </a:p>
        </p:txBody>
      </p:sp>
    </p:spTree>
    <p:extLst>
      <p:ext uri="{BB962C8B-B14F-4D97-AF65-F5344CB8AC3E}">
        <p14:creationId xmlns:p14="http://schemas.microsoft.com/office/powerpoint/2010/main" val="673728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 – Justin (ongoing)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3877" y="2582657"/>
            <a:ext cx="3687773" cy="390069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824" y="2582657"/>
            <a:ext cx="3446877" cy="39006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70" y="1931115"/>
            <a:ext cx="3936327" cy="45791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70" y="2582657"/>
            <a:ext cx="3936327" cy="2353343"/>
          </a:xfrm>
          <a:prstGeom prst="rect">
            <a:avLst/>
          </a:prstGeom>
        </p:spPr>
      </p:pic>
      <p:sp>
        <p:nvSpPr>
          <p:cNvPr id="8" name="TextBox 7"/>
          <p:cNvSpPr txBox="1"/>
          <p:nvPr/>
        </p:nvSpPr>
        <p:spPr>
          <a:xfrm>
            <a:off x="102170" y="5129625"/>
            <a:ext cx="4070666" cy="646331"/>
          </a:xfrm>
          <a:prstGeom prst="rect">
            <a:avLst/>
          </a:prstGeom>
          <a:noFill/>
        </p:spPr>
        <p:txBody>
          <a:bodyPr wrap="none" rtlCol="0">
            <a:spAutoFit/>
          </a:bodyPr>
          <a:lstStyle/>
          <a:p>
            <a:r>
              <a:rPr lang="en-US" sz="1200" dirty="0" smtClean="0"/>
              <a:t>Cited: Nash. “Detecting shapes in an image” </a:t>
            </a:r>
            <a:r>
              <a:rPr lang="en-US" sz="1200" dirty="0" err="1" smtClean="0"/>
              <a:t>opencv-code.com</a:t>
            </a:r>
            <a:endParaRPr lang="en-US" sz="1200" dirty="0" smtClean="0"/>
          </a:p>
          <a:p>
            <a:r>
              <a:rPr lang="en-US" sz="1200" dirty="0" smtClean="0"/>
              <a:t>Dec. 17 2012. 10. 20. </a:t>
            </a:r>
            <a:r>
              <a:rPr lang="en-US" sz="1200" dirty="0"/>
              <a:t>2015 was accessed. </a:t>
            </a:r>
            <a:endParaRPr lang="en-US" sz="1200" dirty="0" smtClean="0"/>
          </a:p>
          <a:p>
            <a:r>
              <a:rPr lang="en-US" sz="1200" dirty="0" smtClean="0"/>
              <a:t>http</a:t>
            </a:r>
            <a:r>
              <a:rPr lang="en-US" sz="1200" dirty="0"/>
              <a:t>://</a:t>
            </a:r>
            <a:r>
              <a:rPr lang="en-US" sz="1200" dirty="0" err="1"/>
              <a:t>www.easybib.com</a:t>
            </a:r>
            <a:r>
              <a:rPr lang="en-US" sz="1200" dirty="0"/>
              <a:t>/reference/guide/</a:t>
            </a:r>
            <a:r>
              <a:rPr lang="en-US" sz="1200" dirty="0" err="1"/>
              <a:t>mla</a:t>
            </a:r>
            <a:r>
              <a:rPr lang="en-US" sz="1200" dirty="0"/>
              <a:t>/website</a:t>
            </a:r>
          </a:p>
        </p:txBody>
      </p:sp>
      <p:sp>
        <p:nvSpPr>
          <p:cNvPr id="9" name="TextBox 8"/>
          <p:cNvSpPr txBox="1"/>
          <p:nvPr/>
        </p:nvSpPr>
        <p:spPr>
          <a:xfrm>
            <a:off x="4817285" y="2160073"/>
            <a:ext cx="3015954" cy="369332"/>
          </a:xfrm>
          <a:prstGeom prst="rect">
            <a:avLst/>
          </a:prstGeom>
          <a:noFill/>
        </p:spPr>
        <p:txBody>
          <a:bodyPr wrap="none" rtlCol="0">
            <a:spAutoFit/>
          </a:bodyPr>
          <a:lstStyle/>
          <a:p>
            <a:r>
              <a:rPr lang="en-US" dirty="0" smtClean="0"/>
              <a:t>User visually identifies </a:t>
            </a:r>
            <a:r>
              <a:rPr lang="en-US" smtClean="0"/>
              <a:t>the key</a:t>
            </a:r>
            <a:endParaRPr lang="en-US"/>
          </a:p>
        </p:txBody>
      </p:sp>
      <p:sp>
        <p:nvSpPr>
          <p:cNvPr id="10" name="TextBox 9"/>
          <p:cNvSpPr txBox="1"/>
          <p:nvPr/>
        </p:nvSpPr>
        <p:spPr>
          <a:xfrm>
            <a:off x="8207745" y="2160073"/>
            <a:ext cx="3723905" cy="369332"/>
          </a:xfrm>
          <a:prstGeom prst="rect">
            <a:avLst/>
          </a:prstGeom>
          <a:noFill/>
        </p:spPr>
        <p:txBody>
          <a:bodyPr wrap="none" rtlCol="0">
            <a:spAutoFit/>
          </a:bodyPr>
          <a:lstStyle/>
          <a:p>
            <a:r>
              <a:rPr lang="en-US" dirty="0" smtClean="0"/>
              <a:t>Trying to filter </a:t>
            </a:r>
            <a:r>
              <a:rPr lang="en-US"/>
              <a:t>the keys autonomously</a:t>
            </a:r>
            <a:endParaRPr lang="en-US" dirty="0"/>
          </a:p>
        </p:txBody>
      </p:sp>
    </p:spTree>
    <p:extLst>
      <p:ext uri="{BB962C8B-B14F-4D97-AF65-F5344CB8AC3E}">
        <p14:creationId xmlns:p14="http://schemas.microsoft.com/office/powerpoint/2010/main" val="384872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004" y="213197"/>
            <a:ext cx="10131425" cy="1456267"/>
          </a:xfrm>
        </p:spPr>
        <p:txBody>
          <a:bodyPr>
            <a:normAutofit/>
          </a:bodyPr>
          <a:lstStyle/>
          <a:p>
            <a:r>
              <a:rPr lang="en-US" sz="4800" dirty="0" smtClean="0"/>
              <a:t>Dataset</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145" y="112261"/>
            <a:ext cx="1595179" cy="18541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746" y="2044316"/>
            <a:ext cx="1597837" cy="19076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6193" y="1796902"/>
            <a:ext cx="1334107" cy="17846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8233" y="2146025"/>
            <a:ext cx="1784716" cy="250693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4746" y="110017"/>
            <a:ext cx="1360826" cy="168688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342" y="5076186"/>
            <a:ext cx="1088187" cy="129921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2583" y="104430"/>
            <a:ext cx="933007" cy="169247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46957" y="5019321"/>
            <a:ext cx="1360376" cy="1549317"/>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343" y="1772645"/>
            <a:ext cx="1463336" cy="1848565"/>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75877" y="1860552"/>
            <a:ext cx="1428750" cy="1657350"/>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6120" y="4382127"/>
            <a:ext cx="1755936" cy="2186511"/>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73752" y="110017"/>
            <a:ext cx="1380485" cy="1662628"/>
          </a:xfrm>
          <a:prstGeom prst="rect">
            <a:avLst/>
          </a:prstGeom>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39080" y="111586"/>
            <a:ext cx="1510158" cy="1854873"/>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11632" y="3676975"/>
            <a:ext cx="1946937" cy="2263073"/>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8343" y="3654529"/>
            <a:ext cx="1114942" cy="1388338"/>
          </a:xfrm>
          <a:prstGeom prst="rect">
            <a:avLst/>
          </a:prstGeom>
        </p:spPr>
      </p:pic>
      <p:pic>
        <p:nvPicPr>
          <p:cNvPr id="26" name="Picture 2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66841" y="2146025"/>
            <a:ext cx="1647333" cy="2506934"/>
          </a:xfrm>
          <a:prstGeom prst="rect">
            <a:avLst/>
          </a:prstGeom>
        </p:spPr>
      </p:pic>
      <p:pic>
        <p:nvPicPr>
          <p:cNvPr id="27" name="Picture 2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5400000">
            <a:off x="8491559" y="2539396"/>
            <a:ext cx="2506932" cy="1720193"/>
          </a:xfrm>
          <a:prstGeom prst="rect">
            <a:avLst/>
          </a:prstGeom>
        </p:spPr>
      </p:pic>
      <p:pic>
        <p:nvPicPr>
          <p:cNvPr id="28" name="Picture 2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29126" y="4826000"/>
            <a:ext cx="3352800" cy="1870991"/>
          </a:xfrm>
          <a:prstGeom prst="rect">
            <a:avLst/>
          </a:prstGeom>
        </p:spPr>
      </p:pic>
      <p:pic>
        <p:nvPicPr>
          <p:cNvPr id="29" name="Picture 2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695429" y="3706009"/>
            <a:ext cx="1389646" cy="2990981"/>
          </a:xfrm>
          <a:prstGeom prst="rect">
            <a:avLst/>
          </a:prstGeom>
        </p:spPr>
      </p:pic>
    </p:spTree>
    <p:extLst>
      <p:ext uri="{BB962C8B-B14F-4D97-AF65-F5344CB8AC3E}">
        <p14:creationId xmlns:p14="http://schemas.microsoft.com/office/powerpoint/2010/main" val="945751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1" y="120895"/>
            <a:ext cx="10131425" cy="1456267"/>
          </a:xfrm>
        </p:spPr>
        <p:txBody>
          <a:bodyPr/>
          <a:lstStyle/>
          <a:p>
            <a:r>
              <a:rPr lang="en-US" dirty="0" smtClean="0"/>
              <a:t>Results </a:t>
            </a:r>
            <a:endParaRPr lang="en-US" dirty="0"/>
          </a:p>
        </p:txBody>
      </p:sp>
      <p:pic>
        <p:nvPicPr>
          <p:cNvPr id="6" name="Picture 5"/>
          <p:cNvPicPr>
            <a:picLocks noChangeAspect="1"/>
          </p:cNvPicPr>
          <p:nvPr/>
        </p:nvPicPr>
        <p:blipFill rotWithShape="1">
          <a:blip r:embed="rId2"/>
          <a:srcRect r="3035"/>
          <a:stretch/>
        </p:blipFill>
        <p:spPr>
          <a:xfrm>
            <a:off x="685801" y="1180214"/>
            <a:ext cx="4077585" cy="5265373"/>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489"/>
          <a:stretch/>
        </p:blipFill>
        <p:spPr>
          <a:xfrm>
            <a:off x="8835654" y="1180214"/>
            <a:ext cx="2996905" cy="3784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777" y="1180214"/>
            <a:ext cx="3039324" cy="3784600"/>
          </a:xfrm>
          <a:prstGeom prst="rect">
            <a:avLst/>
          </a:prstGeom>
        </p:spPr>
      </p:pic>
      <p:sp>
        <p:nvSpPr>
          <p:cNvPr id="9" name="TextBox 8"/>
          <p:cNvSpPr txBox="1"/>
          <p:nvPr/>
        </p:nvSpPr>
        <p:spPr>
          <a:xfrm>
            <a:off x="6323412" y="708580"/>
            <a:ext cx="806054" cy="523220"/>
          </a:xfrm>
          <a:prstGeom prst="rect">
            <a:avLst/>
          </a:prstGeom>
          <a:noFill/>
        </p:spPr>
        <p:txBody>
          <a:bodyPr wrap="none" rtlCol="0">
            <a:spAutoFit/>
          </a:bodyPr>
          <a:lstStyle/>
          <a:p>
            <a:r>
              <a:rPr lang="en-US" sz="2800" dirty="0" smtClean="0"/>
              <a:t>Raw</a:t>
            </a:r>
            <a:endParaRPr lang="en-US" sz="2800" dirty="0"/>
          </a:p>
        </p:txBody>
      </p:sp>
      <p:sp>
        <p:nvSpPr>
          <p:cNvPr id="10" name="TextBox 9"/>
          <p:cNvSpPr txBox="1"/>
          <p:nvPr/>
        </p:nvSpPr>
        <p:spPr>
          <a:xfrm>
            <a:off x="9610254" y="739357"/>
            <a:ext cx="1447704" cy="461665"/>
          </a:xfrm>
          <a:prstGeom prst="rect">
            <a:avLst/>
          </a:prstGeom>
          <a:noFill/>
        </p:spPr>
        <p:txBody>
          <a:bodyPr wrap="none" rtlCol="0">
            <a:spAutoFit/>
          </a:bodyPr>
          <a:lstStyle/>
          <a:p>
            <a:r>
              <a:rPr lang="en-US" sz="2400" dirty="0" smtClean="0"/>
              <a:t>Processed</a:t>
            </a:r>
            <a:endParaRPr lang="en-US" sz="2400" dirty="0"/>
          </a:p>
        </p:txBody>
      </p:sp>
    </p:spTree>
    <p:extLst>
      <p:ext uri="{BB962C8B-B14F-4D97-AF65-F5344CB8AC3E}">
        <p14:creationId xmlns:p14="http://schemas.microsoft.com/office/powerpoint/2010/main" val="25797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1" y="361900"/>
            <a:ext cx="10131425" cy="1456267"/>
          </a:xfrm>
        </p:spPr>
        <p:txBody>
          <a:bodyPr>
            <a:normAutofit/>
          </a:bodyPr>
          <a:lstStyle/>
          <a:p>
            <a:r>
              <a:rPr lang="en-US" sz="4000" dirty="0" smtClean="0"/>
              <a:t>Conclusion</a:t>
            </a:r>
            <a:endParaRPr lang="en-US" sz="4000" dirty="0"/>
          </a:p>
        </p:txBody>
      </p:sp>
      <p:sp>
        <p:nvSpPr>
          <p:cNvPr id="4" name="TextBox 3"/>
          <p:cNvSpPr txBox="1"/>
          <p:nvPr/>
        </p:nvSpPr>
        <p:spPr>
          <a:xfrm>
            <a:off x="797442" y="1818167"/>
            <a:ext cx="10887739" cy="4524315"/>
          </a:xfrm>
          <a:prstGeom prst="rect">
            <a:avLst/>
          </a:prstGeom>
          <a:noFill/>
        </p:spPr>
        <p:txBody>
          <a:bodyPr wrap="square" rtlCol="0">
            <a:spAutoFit/>
          </a:bodyPr>
          <a:lstStyle/>
          <a:p>
            <a:pPr marL="285750" indent="-285750">
              <a:buFont typeface="Arial" charset="0"/>
              <a:buChar char="•"/>
            </a:pPr>
            <a:r>
              <a:rPr lang="en-US" dirty="0" smtClean="0"/>
              <a:t>How to identify a press? </a:t>
            </a:r>
          </a:p>
          <a:p>
            <a:pPr marL="742950" lvl="1" indent="-285750">
              <a:buFont typeface="Arial" charset="0"/>
              <a:buChar char="•"/>
            </a:pPr>
            <a:r>
              <a:rPr lang="en-US" dirty="0" smtClean="0"/>
              <a:t>Find R channel average for full image</a:t>
            </a:r>
          </a:p>
          <a:p>
            <a:pPr marL="742950" lvl="1" indent="-285750">
              <a:buFont typeface="Arial" charset="0"/>
              <a:buChar char="•"/>
            </a:pPr>
            <a:r>
              <a:rPr lang="en-US" dirty="0" smtClean="0"/>
              <a:t>Parse the image into 10 ROIs</a:t>
            </a:r>
          </a:p>
          <a:p>
            <a:pPr marL="742950" lvl="1" indent="-285750">
              <a:buFont typeface="Arial" charset="0"/>
              <a:buChar char="•"/>
            </a:pPr>
            <a:r>
              <a:rPr lang="en-US" dirty="0" smtClean="0"/>
              <a:t>Find R channel average for each ROI</a:t>
            </a:r>
          </a:p>
          <a:p>
            <a:pPr marL="742950" lvl="1" indent="-285750">
              <a:buFont typeface="Arial" charset="0"/>
              <a:buChar char="•"/>
            </a:pPr>
            <a:r>
              <a:rPr lang="en-US" dirty="0" smtClean="0"/>
              <a:t>Collect top four ROIs with an R </a:t>
            </a:r>
          </a:p>
          <a:p>
            <a:pPr lvl="1"/>
            <a:r>
              <a:rPr lang="en-US" dirty="0" smtClean="0"/>
              <a:t>     channel average higher than the full image</a:t>
            </a:r>
          </a:p>
          <a:p>
            <a:pPr marL="742950" lvl="1" indent="-285750">
              <a:buFont typeface="Arial" charset="0"/>
              <a:buChar char="•"/>
            </a:pPr>
            <a:r>
              <a:rPr lang="en-US" dirty="0" smtClean="0"/>
              <a:t>Identify all possible permutations of the 4 digit PIN</a:t>
            </a:r>
          </a:p>
          <a:p>
            <a:pPr lvl="1"/>
            <a:endParaRPr lang="en-US" dirty="0" smtClean="0"/>
          </a:p>
          <a:p>
            <a:pPr lvl="1"/>
            <a:endParaRPr lang="en-US" dirty="0"/>
          </a:p>
          <a:p>
            <a:pPr marL="285750" indent="-285750">
              <a:buFont typeface="Arial" charset="0"/>
              <a:buChar char="•"/>
            </a:pPr>
            <a:r>
              <a:rPr lang="en-US" dirty="0" smtClean="0"/>
              <a:t>Can this be done a autonomously?</a:t>
            </a:r>
          </a:p>
          <a:p>
            <a:pPr marL="742950" lvl="1" indent="-285750">
              <a:buFont typeface="Arial" charset="0"/>
              <a:buChar char="•"/>
            </a:pPr>
            <a:r>
              <a:rPr lang="en-US" dirty="0" smtClean="0"/>
              <a:t>Autonomous key identification is not accurate</a:t>
            </a:r>
          </a:p>
          <a:p>
            <a:pPr marL="742950" lvl="1" indent="-285750">
              <a:buFont typeface="Arial" charset="0"/>
              <a:buChar char="•"/>
            </a:pPr>
            <a:r>
              <a:rPr lang="en-US" dirty="0" smtClean="0"/>
              <a:t>Other objects that are not keys are identified</a:t>
            </a:r>
          </a:p>
          <a:p>
            <a:endParaRPr lang="en-US" dirty="0" smtClean="0"/>
          </a:p>
          <a:p>
            <a:endParaRPr lang="en-US" dirty="0"/>
          </a:p>
          <a:p>
            <a:pPr marL="285750" lvl="1" indent="-285750">
              <a:buFont typeface="Arial" charset="0"/>
              <a:buChar char="•"/>
            </a:pPr>
            <a:r>
              <a:rPr lang="en-US" dirty="0"/>
              <a:t>How do we find the ROI</a:t>
            </a:r>
            <a:r>
              <a:rPr lang="en-US" dirty="0" smtClean="0"/>
              <a:t>?</a:t>
            </a:r>
            <a:endParaRPr lang="en-US" dirty="0"/>
          </a:p>
          <a:p>
            <a:pPr marL="742950" lvl="2" indent="-285750">
              <a:buFont typeface="Arial" charset="0"/>
              <a:buChar char="•"/>
            </a:pPr>
            <a:r>
              <a:rPr lang="en-US" dirty="0" smtClean="0"/>
              <a:t>Divide the image into nine sections</a:t>
            </a:r>
            <a:endParaRPr lang="en-US" dirty="0"/>
          </a:p>
        </p:txBody>
      </p:sp>
    </p:spTree>
    <p:extLst>
      <p:ext uri="{BB962C8B-B14F-4D97-AF65-F5344CB8AC3E}">
        <p14:creationId xmlns:p14="http://schemas.microsoft.com/office/powerpoint/2010/main" val="90553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97229"/>
            <a:ext cx="10131425" cy="1456267"/>
          </a:xfrm>
        </p:spPr>
        <p:txBody>
          <a:bodyPr/>
          <a:lstStyle/>
          <a:p>
            <a:r>
              <a:rPr lang="en-US" dirty="0" smtClean="0"/>
              <a:t>Overview</a:t>
            </a:r>
            <a:endParaRPr lang="en-US" dirty="0"/>
          </a:p>
        </p:txBody>
      </p:sp>
      <p:sp>
        <p:nvSpPr>
          <p:cNvPr id="6" name="TextBox 5"/>
          <p:cNvSpPr txBox="1"/>
          <p:nvPr/>
        </p:nvSpPr>
        <p:spPr>
          <a:xfrm>
            <a:off x="839096" y="1753496"/>
            <a:ext cx="10456433" cy="4524315"/>
          </a:xfrm>
          <a:prstGeom prst="rect">
            <a:avLst/>
          </a:prstGeom>
          <a:noFill/>
        </p:spPr>
        <p:txBody>
          <a:bodyPr wrap="square" rtlCol="0">
            <a:spAutoFit/>
          </a:bodyPr>
          <a:lstStyle/>
          <a:p>
            <a:pPr marL="285750" indent="-285750">
              <a:buFont typeface="Arial" charset="0"/>
              <a:buChar char="•"/>
            </a:pPr>
            <a:r>
              <a:rPr lang="en-US" dirty="0" smtClean="0"/>
              <a:t>What we designed</a:t>
            </a:r>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r>
              <a:rPr lang="en-US" dirty="0" smtClean="0"/>
              <a:t>How we designed it</a:t>
            </a:r>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r>
              <a:rPr lang="en-US" dirty="0" smtClean="0"/>
              <a:t>Our contributions</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r>
              <a:rPr lang="en-US" dirty="0" smtClean="0"/>
              <a:t>Dataset</a:t>
            </a:r>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r>
              <a:rPr lang="en-US" dirty="0" smtClean="0"/>
              <a:t>Results</a:t>
            </a:r>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r>
              <a:rPr lang="en-US" dirty="0" smtClean="0"/>
              <a:t>conclusion</a:t>
            </a:r>
            <a:endParaRPr lang="en-US" dirty="0"/>
          </a:p>
        </p:txBody>
      </p:sp>
    </p:spTree>
    <p:extLst>
      <p:ext uri="{BB962C8B-B14F-4D97-AF65-F5344CB8AC3E}">
        <p14:creationId xmlns:p14="http://schemas.microsoft.com/office/powerpoint/2010/main" val="528506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designed</a:t>
            </a:r>
            <a:endParaRPr lang="en-US" dirty="0"/>
          </a:p>
        </p:txBody>
      </p:sp>
      <p:sp>
        <p:nvSpPr>
          <p:cNvPr id="5" name="TextBox 4"/>
          <p:cNvSpPr txBox="1"/>
          <p:nvPr/>
        </p:nvSpPr>
        <p:spPr>
          <a:xfrm>
            <a:off x="860612" y="2065867"/>
            <a:ext cx="10542494" cy="3693319"/>
          </a:xfrm>
          <a:prstGeom prst="rect">
            <a:avLst/>
          </a:prstGeom>
          <a:noFill/>
        </p:spPr>
        <p:txBody>
          <a:bodyPr wrap="square" rtlCol="0">
            <a:spAutoFit/>
          </a:bodyPr>
          <a:lstStyle/>
          <a:p>
            <a:pPr marL="285750" indent="-285750">
              <a:buFont typeface="Arial" charset="0"/>
              <a:buChar char="•"/>
            </a:pPr>
            <a:r>
              <a:rPr lang="en-US" dirty="0" smtClean="0"/>
              <a:t>A thermal recognition software designed specifically to identify Personal Identification Numbers (PIN)</a:t>
            </a:r>
          </a:p>
          <a:p>
            <a:endParaRPr lang="en-US" dirty="0" smtClean="0"/>
          </a:p>
          <a:p>
            <a:r>
              <a:rPr lang="en-US" dirty="0" smtClean="0"/>
              <a:t>Pros:</a:t>
            </a:r>
            <a:endParaRPr lang="en-US" dirty="0"/>
          </a:p>
          <a:p>
            <a:pPr marL="285750" indent="-285750">
              <a:buFont typeface="Arial" charset="0"/>
              <a:buChar char="•"/>
            </a:pPr>
            <a:r>
              <a:rPr lang="en-US" dirty="0" smtClean="0"/>
              <a:t>An innovative security software</a:t>
            </a:r>
            <a:endParaRPr lang="en-US" dirty="0"/>
          </a:p>
          <a:p>
            <a:pPr marL="285750" indent="-285750">
              <a:buFont typeface="Arial" charset="0"/>
              <a:buChar char="•"/>
            </a:pPr>
            <a:r>
              <a:rPr lang="en-US" dirty="0" smtClean="0"/>
              <a:t>A tool to help increase security</a:t>
            </a:r>
          </a:p>
          <a:p>
            <a:pPr marL="285750" indent="-285750">
              <a:buFont typeface="Arial" charset="0"/>
              <a:buChar char="•"/>
            </a:pPr>
            <a:r>
              <a:rPr lang="en-US" dirty="0" smtClean="0"/>
              <a:t>A tool to help reduce data theft</a:t>
            </a:r>
            <a:endParaRPr lang="en-US" dirty="0"/>
          </a:p>
          <a:p>
            <a:pPr marL="285750" indent="-285750">
              <a:buFont typeface="Arial" charset="0"/>
              <a:buChar char="•"/>
            </a:pPr>
            <a:r>
              <a:rPr lang="en-US" dirty="0" smtClean="0"/>
              <a:t>A potential tool for investigations</a:t>
            </a:r>
          </a:p>
          <a:p>
            <a:pPr marL="285750" indent="-285750">
              <a:buFont typeface="Arial" charset="0"/>
              <a:buChar char="•"/>
            </a:pPr>
            <a:endParaRPr lang="en-US" dirty="0"/>
          </a:p>
          <a:p>
            <a:r>
              <a:rPr lang="en-US" dirty="0" smtClean="0"/>
              <a:t>Cons: </a:t>
            </a:r>
          </a:p>
          <a:p>
            <a:pPr marL="285750" indent="-285750">
              <a:buFont typeface="Arial" charset="0"/>
              <a:buChar char="•"/>
            </a:pPr>
            <a:r>
              <a:rPr lang="en-US" dirty="0" smtClean="0"/>
              <a:t>Malicious users</a:t>
            </a:r>
          </a:p>
          <a:p>
            <a:pPr marL="285750" indent="-285750">
              <a:buFont typeface="Arial" charset="0"/>
              <a:buChar char="•"/>
            </a:pPr>
            <a:r>
              <a:rPr lang="en-US" dirty="0" smtClean="0"/>
              <a:t>Identity theft</a:t>
            </a:r>
          </a:p>
          <a:p>
            <a:pPr marL="285750" indent="-285750">
              <a:buFont typeface="Arial" charset="0"/>
              <a:buChar char="•"/>
            </a:pPr>
            <a:r>
              <a:rPr lang="en-US" dirty="0" smtClean="0"/>
              <a:t>Weakens access points that use PIN pads</a:t>
            </a: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1103104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087" y="1175657"/>
            <a:ext cx="10131425" cy="4717143"/>
          </a:xfrm>
        </p:spPr>
        <p:txBody>
          <a:bodyPr>
            <a:normAutofit/>
          </a:bodyPr>
          <a:lstStyle/>
          <a:p>
            <a:pPr algn="ctr"/>
            <a:r>
              <a:rPr lang="en-US" sz="6000" dirty="0" smtClean="0"/>
              <a:t>How we designed it</a:t>
            </a:r>
            <a:r>
              <a:rPr lang="is-IS" sz="6000" dirty="0" smtClean="0"/>
              <a:t>…</a:t>
            </a:r>
            <a:endParaRPr lang="en-US" sz="6000" dirty="0"/>
          </a:p>
        </p:txBody>
      </p:sp>
    </p:spTree>
    <p:extLst>
      <p:ext uri="{BB962C8B-B14F-4D97-AF65-F5344CB8AC3E}">
        <p14:creationId xmlns:p14="http://schemas.microsoft.com/office/powerpoint/2010/main" val="1915333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ite_coll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4763"/>
            <a:ext cx="12192000" cy="6853237"/>
          </a:xfrm>
          <a:prstGeom prst="rect">
            <a:avLst/>
          </a:prstGeom>
        </p:spPr>
      </p:pic>
    </p:spTree>
    <p:extLst>
      <p:ext uri="{BB962C8B-B14F-4D97-AF65-F5344CB8AC3E}">
        <p14:creationId xmlns:p14="http://schemas.microsoft.com/office/powerpoint/2010/main" val="19483491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designed it</a:t>
            </a:r>
            <a:endParaRPr lang="en-US" dirty="0"/>
          </a:p>
        </p:txBody>
      </p:sp>
      <p:sp>
        <p:nvSpPr>
          <p:cNvPr id="4" name="TextBox 3"/>
          <p:cNvSpPr txBox="1"/>
          <p:nvPr/>
        </p:nvSpPr>
        <p:spPr>
          <a:xfrm>
            <a:off x="839096" y="2065867"/>
            <a:ext cx="10155219" cy="4524315"/>
          </a:xfrm>
          <a:prstGeom prst="rect">
            <a:avLst/>
          </a:prstGeom>
          <a:noFill/>
        </p:spPr>
        <p:txBody>
          <a:bodyPr wrap="square" rtlCol="0">
            <a:spAutoFit/>
          </a:bodyPr>
          <a:lstStyle/>
          <a:p>
            <a:pPr marL="285750" indent="-285750">
              <a:buFont typeface="Arial" charset="0"/>
              <a:buChar char="•"/>
            </a:pPr>
            <a:r>
              <a:rPr lang="en-US" dirty="0" smtClean="0"/>
              <a:t>Science fiction + </a:t>
            </a:r>
            <a:r>
              <a:rPr lang="en-US" dirty="0" err="1" smtClean="0"/>
              <a:t>Mozzie</a:t>
            </a:r>
            <a:r>
              <a:rPr lang="en-US" dirty="0" smtClean="0"/>
              <a:t> = The idea</a:t>
            </a:r>
          </a:p>
          <a:p>
            <a:endParaRPr lang="en-US" dirty="0"/>
          </a:p>
          <a:p>
            <a:pPr marL="285750" indent="-285750">
              <a:buFont typeface="Arial" charset="0"/>
              <a:buChar char="•"/>
            </a:pPr>
            <a:r>
              <a:rPr lang="en-US" dirty="0" smtClean="0"/>
              <a:t>Research lead to a document</a:t>
            </a:r>
          </a:p>
          <a:p>
            <a:r>
              <a:rPr lang="en-US" dirty="0"/>
              <a:t>	</a:t>
            </a:r>
            <a:r>
              <a:rPr lang="en-US" dirty="0" smtClean="0"/>
              <a:t>Heat </a:t>
            </a:r>
            <a:r>
              <a:rPr lang="en-US" dirty="0"/>
              <a:t>of the Moment: Characterizing </a:t>
            </a:r>
            <a:r>
              <a:rPr lang="en-US" dirty="0" smtClean="0"/>
              <a:t>the </a:t>
            </a:r>
            <a:r>
              <a:rPr lang="en-US" dirty="0"/>
              <a:t>Efficacy of Thermal Camera-Based </a:t>
            </a:r>
            <a:r>
              <a:rPr lang="en-US" dirty="0" smtClean="0"/>
              <a:t>Attacks</a:t>
            </a:r>
          </a:p>
          <a:p>
            <a:pPr marL="285750" indent="-285750">
              <a:buFont typeface="Arial" charset="0"/>
              <a:buChar char="•"/>
            </a:pPr>
            <a:endParaRPr lang="en-US" dirty="0"/>
          </a:p>
          <a:p>
            <a:pPr marL="285750" indent="-285750">
              <a:buFont typeface="Arial" charset="0"/>
              <a:buChar char="•"/>
            </a:pPr>
            <a:r>
              <a:rPr lang="en-US" dirty="0" smtClean="0"/>
              <a:t>Tools used: </a:t>
            </a:r>
          </a:p>
          <a:p>
            <a:pPr marL="742950" lvl="1" indent="-285750">
              <a:buFont typeface="Arial" charset="0"/>
              <a:buChar char="•"/>
            </a:pPr>
            <a:r>
              <a:rPr lang="en-US" dirty="0" err="1" smtClean="0"/>
              <a:t>OpenCV</a:t>
            </a:r>
            <a:endParaRPr lang="en-US" dirty="0" smtClean="0"/>
          </a:p>
          <a:p>
            <a:pPr marL="742950" lvl="1" indent="-285750">
              <a:buFont typeface="Arial" charset="0"/>
              <a:buChar char="•"/>
            </a:pPr>
            <a:r>
              <a:rPr lang="en-US" dirty="0" smtClean="0"/>
              <a:t>FLIR C2</a:t>
            </a:r>
          </a:p>
          <a:p>
            <a:pPr marL="742950" lvl="1" indent="-285750">
              <a:buFont typeface="Arial" charset="0"/>
              <a:buChar char="•"/>
            </a:pPr>
            <a:r>
              <a:rPr lang="en-US" dirty="0" err="1" smtClean="0"/>
              <a:t>git</a:t>
            </a:r>
            <a:r>
              <a:rPr lang="en-US" dirty="0" smtClean="0"/>
              <a:t> </a:t>
            </a:r>
          </a:p>
          <a:p>
            <a:pPr marL="285750" indent="-285750">
              <a:buFont typeface="Arial" charset="0"/>
              <a:buChar char="•"/>
            </a:pPr>
            <a:endParaRPr lang="en-US" dirty="0"/>
          </a:p>
          <a:p>
            <a:pPr marL="285750" indent="-285750">
              <a:buFont typeface="Arial" charset="0"/>
              <a:buChar char="•"/>
            </a:pPr>
            <a:r>
              <a:rPr lang="en-US" dirty="0" smtClean="0"/>
              <a:t>Approach</a:t>
            </a:r>
          </a:p>
          <a:p>
            <a:pPr marL="742950" lvl="1" indent="-285750">
              <a:buFont typeface="Arial" charset="0"/>
              <a:buChar char="•"/>
            </a:pPr>
            <a:r>
              <a:rPr lang="en-US" dirty="0" smtClean="0"/>
              <a:t>Used Mat objects</a:t>
            </a:r>
          </a:p>
          <a:p>
            <a:pPr marL="742950" lvl="1" indent="-285750">
              <a:buFont typeface="Arial" charset="0"/>
              <a:buChar char="•"/>
            </a:pPr>
            <a:r>
              <a:rPr lang="en-US" dirty="0" smtClean="0"/>
              <a:t>Scalar() function</a:t>
            </a:r>
          </a:p>
          <a:p>
            <a:pPr marL="742950" lvl="1" indent="-285750">
              <a:buFont typeface="Arial" charset="0"/>
              <a:buChar char="•"/>
            </a:pPr>
            <a:r>
              <a:rPr lang="en-US" dirty="0" smtClean="0"/>
              <a:t>Many more</a:t>
            </a:r>
            <a:r>
              <a:rPr lang="is-IS" dirty="0" smtClean="0"/>
              <a:t>…</a:t>
            </a:r>
            <a:endParaRPr lang="en-US" dirty="0" smtClean="0"/>
          </a:p>
          <a:p>
            <a:pPr lvl="1"/>
            <a:endParaRPr lang="en-US" dirty="0" smtClean="0"/>
          </a:p>
          <a:p>
            <a:endParaRPr lang="en-US" dirty="0"/>
          </a:p>
        </p:txBody>
      </p:sp>
      <p:pic>
        <p:nvPicPr>
          <p:cNvPr id="1026" name="Picture 2" descr="ttps://secure.surveymonkey.com/_resources/12862/38592862/2ae37429-bf66-4818-82fd-4dd49f86666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3247" y="298279"/>
            <a:ext cx="2879956" cy="10394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s://upload.wikimedia.org/wikipedia/commons/thumb/3/32/OpenCV_Logo_with_text_svg_version.svg/831px-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5432" y="3091063"/>
            <a:ext cx="2777771" cy="34266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772569" y="3522134"/>
            <a:ext cx="4288271" cy="3200123"/>
          </a:xfrm>
          <a:prstGeom prst="rect">
            <a:avLst/>
          </a:prstGeom>
        </p:spPr>
      </p:pic>
      <p:pic>
        <p:nvPicPr>
          <p:cNvPr id="3" name="Picture 2" descr="ttps://git-scm.com/images/logos/downloads/Git-Logo-1788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8792" y="1673774"/>
            <a:ext cx="2414411" cy="1008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367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479" y="1628774"/>
            <a:ext cx="4114114" cy="498633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88" y="1628773"/>
            <a:ext cx="4152900" cy="4986337"/>
          </a:xfrm>
          <a:prstGeom prst="rect">
            <a:avLst/>
          </a:prstGeom>
        </p:spPr>
      </p:pic>
      <p:sp>
        <p:nvSpPr>
          <p:cNvPr id="8" name="TextBox 7"/>
          <p:cNvSpPr txBox="1"/>
          <p:nvPr/>
        </p:nvSpPr>
        <p:spPr>
          <a:xfrm>
            <a:off x="1384506" y="906748"/>
            <a:ext cx="3266663" cy="523220"/>
          </a:xfrm>
          <a:prstGeom prst="rect">
            <a:avLst/>
          </a:prstGeom>
          <a:noFill/>
        </p:spPr>
        <p:txBody>
          <a:bodyPr wrap="none" rtlCol="0">
            <a:spAutoFit/>
          </a:bodyPr>
          <a:lstStyle/>
          <a:p>
            <a:r>
              <a:rPr lang="en-US" sz="2800" dirty="0" smtClean="0"/>
              <a:t>Before PIN is entered</a:t>
            </a:r>
            <a:endParaRPr lang="en-US" sz="2800" dirty="0"/>
          </a:p>
        </p:txBody>
      </p:sp>
      <p:sp>
        <p:nvSpPr>
          <p:cNvPr id="10" name="TextBox 9"/>
          <p:cNvSpPr txBox="1"/>
          <p:nvPr/>
        </p:nvSpPr>
        <p:spPr>
          <a:xfrm>
            <a:off x="7843645" y="906748"/>
            <a:ext cx="3043782" cy="523220"/>
          </a:xfrm>
          <a:prstGeom prst="rect">
            <a:avLst/>
          </a:prstGeom>
          <a:noFill/>
        </p:spPr>
        <p:txBody>
          <a:bodyPr wrap="none" rtlCol="0">
            <a:spAutoFit/>
          </a:bodyPr>
          <a:lstStyle/>
          <a:p>
            <a:r>
              <a:rPr lang="en-US" sz="2800" dirty="0" smtClean="0"/>
              <a:t>After PIN is entered</a:t>
            </a:r>
            <a:endParaRPr lang="en-US" sz="2800" dirty="0"/>
          </a:p>
        </p:txBody>
      </p:sp>
    </p:spTree>
    <p:extLst>
      <p:ext uri="{BB962C8B-B14F-4D97-AF65-F5344CB8AC3E}">
        <p14:creationId xmlns:p14="http://schemas.microsoft.com/office/powerpoint/2010/main" val="770950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Designed it</a:t>
            </a:r>
            <a:endParaRPr lang="en-US" dirty="0"/>
          </a:p>
        </p:txBody>
      </p:sp>
      <p:sp>
        <p:nvSpPr>
          <p:cNvPr id="5" name="TextBox 4"/>
          <p:cNvSpPr txBox="1"/>
          <p:nvPr/>
        </p:nvSpPr>
        <p:spPr>
          <a:xfrm>
            <a:off x="828675" y="2065867"/>
            <a:ext cx="10801350" cy="3970318"/>
          </a:xfrm>
          <a:prstGeom prst="rect">
            <a:avLst/>
          </a:prstGeom>
          <a:noFill/>
        </p:spPr>
        <p:txBody>
          <a:bodyPr wrap="square" rtlCol="0">
            <a:spAutoFit/>
          </a:bodyPr>
          <a:lstStyle/>
          <a:p>
            <a:pPr marL="285750" indent="-285750">
              <a:buFont typeface="Arial" charset="0"/>
              <a:buChar char="•"/>
            </a:pPr>
            <a:r>
              <a:rPr lang="en-US" dirty="0" smtClean="0"/>
              <a:t>Research</a:t>
            </a:r>
            <a:endParaRPr lang="en-US" dirty="0"/>
          </a:p>
          <a:p>
            <a:pPr marL="285750" indent="-285750">
              <a:buFont typeface="Arial" charset="0"/>
              <a:buChar char="•"/>
            </a:pPr>
            <a:r>
              <a:rPr lang="en-US" b="1" dirty="0" smtClean="0">
                <a:solidFill>
                  <a:schemeClr val="tx1">
                    <a:lumMod val="50000"/>
                  </a:schemeClr>
                </a:solidFill>
              </a:rPr>
              <a:t>Max</a:t>
            </a:r>
          </a:p>
          <a:p>
            <a:pPr lvl="1"/>
            <a:r>
              <a:rPr lang="en-US" dirty="0" smtClean="0">
                <a:solidFill>
                  <a:schemeClr val="tx1">
                    <a:lumMod val="50000"/>
                  </a:schemeClr>
                </a:solidFill>
              </a:rPr>
              <a:t>With </a:t>
            </a:r>
            <a:r>
              <a:rPr lang="en-US" dirty="0">
                <a:solidFill>
                  <a:schemeClr val="tx1">
                    <a:lumMod val="50000"/>
                  </a:schemeClr>
                </a:solidFill>
              </a:rPr>
              <a:t>the max method, each ROI was rep- resented by the maximum temperature recorded within the region. We found that, while this did pull out high temperatures caused by user warmth, it also fell prey to higher noise in blank regions</a:t>
            </a:r>
            <a:r>
              <a:rPr lang="en-US" dirty="0" smtClean="0">
                <a:solidFill>
                  <a:schemeClr val="tx1">
                    <a:lumMod val="50000"/>
                  </a:schemeClr>
                </a:solidFill>
              </a:rPr>
              <a:t>.</a:t>
            </a:r>
            <a:endParaRPr lang="en-US" dirty="0">
              <a:solidFill>
                <a:schemeClr val="tx1">
                  <a:lumMod val="50000"/>
                </a:schemeClr>
              </a:solidFill>
            </a:endParaRPr>
          </a:p>
          <a:p>
            <a:pPr marL="285750" indent="-285750">
              <a:buFont typeface="Arial" charset="0"/>
              <a:buChar char="•"/>
            </a:pPr>
            <a:r>
              <a:rPr lang="en-US" dirty="0" smtClean="0">
                <a:solidFill>
                  <a:srgbClr val="FFFF00"/>
                </a:solidFill>
              </a:rPr>
              <a:t> </a:t>
            </a:r>
            <a:r>
              <a:rPr lang="en-US" b="1" dirty="0" smtClean="0">
                <a:solidFill>
                  <a:srgbClr val="FFFF00"/>
                </a:solidFill>
              </a:rPr>
              <a:t>Mean</a:t>
            </a:r>
          </a:p>
          <a:p>
            <a:pPr lvl="1"/>
            <a:r>
              <a:rPr lang="en-US" dirty="0" smtClean="0">
                <a:solidFill>
                  <a:srgbClr val="FFFF00"/>
                </a:solidFill>
              </a:rPr>
              <a:t>With </a:t>
            </a:r>
            <a:r>
              <a:rPr lang="en-US" dirty="0">
                <a:solidFill>
                  <a:srgbClr val="FFFF00"/>
                </a:solidFill>
              </a:rPr>
              <a:t>the mean method, each ROI was represented as the arithmetic mean of its </a:t>
            </a:r>
            <a:r>
              <a:rPr lang="en-US" dirty="0" smtClean="0">
                <a:solidFill>
                  <a:srgbClr val="FFFF00"/>
                </a:solidFill>
              </a:rPr>
              <a:t>temperatures</a:t>
            </a:r>
            <a:r>
              <a:rPr lang="en-US" dirty="0">
                <a:solidFill>
                  <a:srgbClr val="FFFF00"/>
                </a:solidFill>
              </a:rPr>
              <a:t>. This method did a far better job than the max method of smoothing out noise; still, we observed that old or light </a:t>
            </a:r>
            <a:r>
              <a:rPr lang="en-US" dirty="0" err="1">
                <a:solidFill>
                  <a:srgbClr val="FFFF00"/>
                </a:solidFill>
              </a:rPr>
              <a:t>keypresses</a:t>
            </a:r>
            <a:r>
              <a:rPr lang="en-US" dirty="0">
                <a:solidFill>
                  <a:srgbClr val="FFFF00"/>
                </a:solidFill>
              </a:rPr>
              <a:t> sometimes provided a very small movement in the mean. Overall, </a:t>
            </a:r>
            <a:r>
              <a:rPr lang="en-US" dirty="0" smtClean="0">
                <a:solidFill>
                  <a:srgbClr val="FFFF00"/>
                </a:solidFill>
              </a:rPr>
              <a:t>however</a:t>
            </a:r>
            <a:r>
              <a:rPr lang="en-US" dirty="0">
                <a:solidFill>
                  <a:srgbClr val="FFFF00"/>
                </a:solidFill>
              </a:rPr>
              <a:t>, this method achieved the best performance out of the three.</a:t>
            </a:r>
          </a:p>
          <a:p>
            <a:pPr marL="285750" indent="-285750">
              <a:buFont typeface="Arial" charset="0"/>
              <a:buChar char="•"/>
            </a:pPr>
            <a:r>
              <a:rPr lang="en-US" b="1" dirty="0" err="1" smtClean="0">
                <a:solidFill>
                  <a:schemeClr val="tx1">
                    <a:lumMod val="50000"/>
                  </a:schemeClr>
                </a:solidFill>
              </a:rPr>
              <a:t>Binarize</a:t>
            </a:r>
            <a:endParaRPr lang="en-US" b="1" dirty="0" smtClean="0">
              <a:solidFill>
                <a:schemeClr val="tx1">
                  <a:lumMod val="50000"/>
                </a:schemeClr>
              </a:solidFill>
            </a:endParaRPr>
          </a:p>
          <a:p>
            <a:pPr lvl="1"/>
            <a:r>
              <a:rPr lang="en-US" dirty="0" smtClean="0">
                <a:solidFill>
                  <a:schemeClr val="tx1">
                    <a:lumMod val="50000"/>
                  </a:schemeClr>
                </a:solidFill>
              </a:rPr>
              <a:t>Finally</a:t>
            </a:r>
            <a:r>
              <a:rPr lang="en-US" dirty="0">
                <a:solidFill>
                  <a:schemeClr val="tx1">
                    <a:lumMod val="50000"/>
                  </a:schemeClr>
                </a:solidFill>
              </a:rPr>
              <a:t>, for the </a:t>
            </a:r>
            <a:r>
              <a:rPr lang="en-US" dirty="0" err="1">
                <a:solidFill>
                  <a:schemeClr val="tx1">
                    <a:lumMod val="50000"/>
                  </a:schemeClr>
                </a:solidFill>
              </a:rPr>
              <a:t>binarize</a:t>
            </a:r>
            <a:r>
              <a:rPr lang="en-US" dirty="0">
                <a:solidFill>
                  <a:schemeClr val="tx1">
                    <a:lumMod val="50000"/>
                  </a:schemeClr>
                </a:solidFill>
              </a:rPr>
              <a:t> method, we com- pared each pixel against its counterpart in the </a:t>
            </a:r>
            <a:r>
              <a:rPr lang="en-US" dirty="0" err="1">
                <a:solidFill>
                  <a:schemeClr val="tx1">
                    <a:lumMod val="50000"/>
                  </a:schemeClr>
                </a:solidFill>
              </a:rPr>
              <a:t>cal</a:t>
            </a:r>
            <a:r>
              <a:rPr lang="en-US" dirty="0">
                <a:solidFill>
                  <a:schemeClr val="tx1">
                    <a:lumMod val="50000"/>
                  </a:schemeClr>
                </a:solidFill>
              </a:rPr>
              <a:t>- </a:t>
            </a:r>
            <a:r>
              <a:rPr lang="en-US" dirty="0" err="1">
                <a:solidFill>
                  <a:schemeClr val="tx1">
                    <a:lumMod val="50000"/>
                  </a:schemeClr>
                </a:solidFill>
              </a:rPr>
              <a:t>ibration</a:t>
            </a:r>
            <a:r>
              <a:rPr lang="en-US" dirty="0">
                <a:solidFill>
                  <a:schemeClr val="tx1">
                    <a:lumMod val="50000"/>
                  </a:schemeClr>
                </a:solidFill>
              </a:rPr>
              <a:t> frame. If its temperature increased, we treated it as a 1; otherwise, as a 0. By then </a:t>
            </a:r>
            <a:r>
              <a:rPr lang="en-US" dirty="0" err="1">
                <a:solidFill>
                  <a:schemeClr val="tx1">
                    <a:lumMod val="50000"/>
                  </a:schemeClr>
                </a:solidFill>
              </a:rPr>
              <a:t>ap</a:t>
            </a:r>
            <a:r>
              <a:rPr lang="en-US" dirty="0">
                <a:solidFill>
                  <a:schemeClr val="tx1">
                    <a:lumMod val="50000"/>
                  </a:schemeClr>
                </a:solidFill>
              </a:rPr>
              <a:t>- plying the mean method to the </a:t>
            </a:r>
            <a:r>
              <a:rPr lang="en-US" dirty="0" err="1">
                <a:solidFill>
                  <a:schemeClr val="tx1">
                    <a:lumMod val="50000"/>
                  </a:schemeClr>
                </a:solidFill>
              </a:rPr>
              <a:t>binarized</a:t>
            </a:r>
            <a:r>
              <a:rPr lang="en-US" dirty="0">
                <a:solidFill>
                  <a:schemeClr val="tx1">
                    <a:lumMod val="50000"/>
                  </a:schemeClr>
                </a:solidFill>
              </a:rPr>
              <a:t> image, we can gain a measure of how much of the ROI has in- creased in temperature.</a:t>
            </a:r>
          </a:p>
        </p:txBody>
      </p:sp>
    </p:spTree>
    <p:extLst>
      <p:ext uri="{BB962C8B-B14F-4D97-AF65-F5344CB8AC3E}">
        <p14:creationId xmlns:p14="http://schemas.microsoft.com/office/powerpoint/2010/main" val="899662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t>
            </a:r>
            <a:r>
              <a:rPr lang="en-US" dirty="0" smtClean="0"/>
              <a:t>contributions – Eric &amp; Justin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839432"/>
            <a:ext cx="3554154" cy="4593265"/>
          </a:xfrm>
          <a:prstGeom prst="rect">
            <a:avLst/>
          </a:prstGeom>
        </p:spPr>
      </p:pic>
      <p:sp>
        <p:nvSpPr>
          <p:cNvPr id="7" name="TextBox 6"/>
          <p:cNvSpPr txBox="1"/>
          <p:nvPr/>
        </p:nvSpPr>
        <p:spPr>
          <a:xfrm>
            <a:off x="4603897" y="1839432"/>
            <a:ext cx="5975497" cy="3877985"/>
          </a:xfrm>
          <a:prstGeom prst="rect">
            <a:avLst/>
          </a:prstGeom>
          <a:noFill/>
        </p:spPr>
        <p:txBody>
          <a:bodyPr wrap="square" rtlCol="0">
            <a:spAutoFit/>
          </a:bodyPr>
          <a:lstStyle/>
          <a:p>
            <a:r>
              <a:rPr lang="en-US" dirty="0" smtClean="0"/>
              <a:t>Problems: </a:t>
            </a:r>
          </a:p>
          <a:p>
            <a:pPr lvl="1"/>
            <a:r>
              <a:rPr lang="en-US" dirty="0" smtClean="0"/>
              <a:t>How do we find the ROI? </a:t>
            </a:r>
          </a:p>
          <a:p>
            <a:pPr lvl="1"/>
            <a:r>
              <a:rPr lang="en-US" dirty="0" smtClean="0"/>
              <a:t> 	</a:t>
            </a:r>
            <a:r>
              <a:rPr lang="en-US" sz="1600" dirty="0" smtClean="0">
                <a:solidFill>
                  <a:schemeClr val="tx1">
                    <a:lumMod val="50000"/>
                  </a:schemeClr>
                </a:solidFill>
              </a:rPr>
              <a:t>Eric identified a method that would </a:t>
            </a:r>
          </a:p>
          <a:p>
            <a:pPr lvl="1"/>
            <a:r>
              <a:rPr lang="en-US" sz="1600" dirty="0" smtClean="0">
                <a:solidFill>
                  <a:schemeClr val="tx1">
                    <a:lumMod val="50000"/>
                  </a:schemeClr>
                </a:solidFill>
              </a:rPr>
              <a:t>	allow us to split the image. </a:t>
            </a:r>
            <a:endParaRPr lang="en-US" dirty="0" smtClean="0"/>
          </a:p>
          <a:p>
            <a:pPr lvl="1"/>
            <a:r>
              <a:rPr lang="en-US" dirty="0" smtClean="0"/>
              <a:t>How to identify presses within </a:t>
            </a:r>
          </a:p>
          <a:p>
            <a:r>
              <a:rPr lang="en-US" dirty="0" smtClean="0"/>
              <a:t>      	each ROI? </a:t>
            </a:r>
          </a:p>
          <a:p>
            <a:r>
              <a:rPr lang="en-US" dirty="0"/>
              <a:t>	</a:t>
            </a:r>
            <a:r>
              <a:rPr lang="en-US" dirty="0" smtClean="0"/>
              <a:t>	</a:t>
            </a:r>
            <a:r>
              <a:rPr lang="en-US" sz="1600" dirty="0" smtClean="0">
                <a:solidFill>
                  <a:schemeClr val="tx1">
                    <a:lumMod val="50000"/>
                  </a:schemeClr>
                </a:solidFill>
              </a:rPr>
              <a:t>Justin found an </a:t>
            </a:r>
            <a:r>
              <a:rPr lang="en-US" sz="1600" dirty="0" err="1" smtClean="0">
                <a:solidFill>
                  <a:schemeClr val="tx1">
                    <a:lumMod val="50000"/>
                  </a:schemeClr>
                </a:solidFill>
              </a:rPr>
              <a:t>OpenCV</a:t>
            </a:r>
            <a:r>
              <a:rPr lang="en-US" sz="1600" dirty="0" smtClean="0">
                <a:solidFill>
                  <a:schemeClr val="tx1">
                    <a:lumMod val="50000"/>
                  </a:schemeClr>
                </a:solidFill>
              </a:rPr>
              <a:t> method that </a:t>
            </a:r>
          </a:p>
          <a:p>
            <a:r>
              <a:rPr lang="en-US" sz="1600" dirty="0">
                <a:solidFill>
                  <a:schemeClr val="tx1">
                    <a:lumMod val="50000"/>
                  </a:schemeClr>
                </a:solidFill>
              </a:rPr>
              <a:t>	</a:t>
            </a:r>
            <a:r>
              <a:rPr lang="en-US" sz="1600" dirty="0" smtClean="0">
                <a:solidFill>
                  <a:schemeClr val="tx1">
                    <a:lumMod val="50000"/>
                  </a:schemeClr>
                </a:solidFill>
              </a:rPr>
              <a:t>	will allow us to work with</a:t>
            </a:r>
          </a:p>
          <a:p>
            <a:r>
              <a:rPr lang="en-US" sz="1600" dirty="0" smtClean="0">
                <a:solidFill>
                  <a:schemeClr val="tx1">
                    <a:lumMod val="50000"/>
                  </a:schemeClr>
                </a:solidFill>
              </a:rPr>
              <a:t>		a specific channel.</a:t>
            </a:r>
            <a:endParaRPr lang="en-US" sz="1600" dirty="0">
              <a:solidFill>
                <a:schemeClr val="tx1">
                  <a:lumMod val="50000"/>
                </a:schemeClr>
              </a:solidFill>
            </a:endParaRPr>
          </a:p>
          <a:p>
            <a:r>
              <a:rPr lang="en-US" dirty="0" smtClean="0"/>
              <a:t>Approach: </a:t>
            </a:r>
            <a:endParaRPr lang="en-US" dirty="0"/>
          </a:p>
          <a:p>
            <a:r>
              <a:rPr lang="en-US" dirty="0" smtClean="0"/>
              <a:t>	Can this be </a:t>
            </a:r>
            <a:r>
              <a:rPr lang="en-US" dirty="0"/>
              <a:t>done </a:t>
            </a:r>
            <a:r>
              <a:rPr lang="en-US" dirty="0" smtClean="0"/>
              <a:t>completely </a:t>
            </a:r>
            <a:r>
              <a:rPr lang="en-US" dirty="0"/>
              <a:t>autonomously? (ongoing</a:t>
            </a:r>
            <a:r>
              <a:rPr lang="is-IS" dirty="0" smtClean="0"/>
              <a:t>…)</a:t>
            </a:r>
            <a:endParaRPr lang="en-US" dirty="0" smtClean="0"/>
          </a:p>
          <a:p>
            <a:r>
              <a:rPr lang="en-US" dirty="0" smtClean="0"/>
              <a:t>	</a:t>
            </a:r>
            <a:r>
              <a:rPr lang="en-US" dirty="0" smtClean="0">
                <a:solidFill>
                  <a:schemeClr val="tx1">
                    <a:lumMod val="50000"/>
                  </a:schemeClr>
                </a:solidFill>
              </a:rPr>
              <a:t>- Justin</a:t>
            </a:r>
            <a:endParaRPr lang="en-US" dirty="0" smtClean="0"/>
          </a:p>
          <a:p>
            <a:r>
              <a:rPr lang="en-US" dirty="0" smtClean="0"/>
              <a:t>	Identify a press (complete</a:t>
            </a:r>
            <a:r>
              <a:rPr lang="is-IS" dirty="0" smtClean="0"/>
              <a:t>…)</a:t>
            </a:r>
            <a:endParaRPr lang="en-US" dirty="0" smtClean="0"/>
          </a:p>
          <a:p>
            <a:r>
              <a:rPr lang="en-US" dirty="0"/>
              <a:t>	</a:t>
            </a:r>
            <a:r>
              <a:rPr lang="en-US" dirty="0" smtClean="0">
                <a:solidFill>
                  <a:schemeClr val="tx1">
                    <a:lumMod val="50000"/>
                  </a:schemeClr>
                </a:solidFill>
              </a:rPr>
              <a:t>- Eric</a:t>
            </a:r>
            <a:endParaRPr lang="en-US" dirty="0">
              <a:solidFill>
                <a:schemeClr val="tx1">
                  <a:lumMod val="50000"/>
                </a:schemeClr>
              </a:solidFill>
            </a:endParaRPr>
          </a:p>
        </p:txBody>
      </p:sp>
    </p:spTree>
    <p:extLst>
      <p:ext uri="{BB962C8B-B14F-4D97-AF65-F5344CB8AC3E}">
        <p14:creationId xmlns:p14="http://schemas.microsoft.com/office/powerpoint/2010/main" val="5904131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407</TotalTime>
  <Words>488</Words>
  <Application>Microsoft Macintosh PowerPoint</Application>
  <PresentationFormat>Widescreen</PresentationFormat>
  <Paragraphs>108</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Calibri Light</vt:lpstr>
      <vt:lpstr>Arial</vt:lpstr>
      <vt:lpstr>Celestial</vt:lpstr>
      <vt:lpstr>Thermal Image Pin Recognition</vt:lpstr>
      <vt:lpstr>Overview</vt:lpstr>
      <vt:lpstr>What we designed</vt:lpstr>
      <vt:lpstr>How we designed it…</vt:lpstr>
      <vt:lpstr>PowerPoint Presentation</vt:lpstr>
      <vt:lpstr>How we designed it</vt:lpstr>
      <vt:lpstr>PowerPoint Presentation</vt:lpstr>
      <vt:lpstr>How we Designed it</vt:lpstr>
      <vt:lpstr>Our contributions – Eric &amp; Justin</vt:lpstr>
      <vt:lpstr>contributions – Eric (complete)</vt:lpstr>
      <vt:lpstr>Contribution – Justin (ongoing)</vt:lpstr>
      <vt:lpstr>Dataset</vt:lpstr>
      <vt:lpstr>Results </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Thermal Image Pin Recognition</dc:title>
  <dc:creator>Guerra, Justin</dc:creator>
  <cp:lastModifiedBy>Guerra, Justin</cp:lastModifiedBy>
  <cp:revision>48</cp:revision>
  <dcterms:created xsi:type="dcterms:W3CDTF">2015-11-17T18:56:45Z</dcterms:created>
  <dcterms:modified xsi:type="dcterms:W3CDTF">2015-11-18T22:49:18Z</dcterms:modified>
</cp:coreProperties>
</file>